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7/29/2019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7/29/2019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7/29/2019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7/29/2019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IN" sz="2400" b="1" dirty="0" smtClean="0">
                <a:solidFill>
                  <a:srgbClr val="FF0000"/>
                </a:solidFill>
              </a:rPr>
              <a:t>DR.M.P.LAL.</a:t>
            </a:r>
          </a:p>
          <a:p>
            <a:r>
              <a:rPr lang="en-IN" sz="2400" b="1" dirty="0" smtClean="0">
                <a:solidFill>
                  <a:srgbClr val="FF0000"/>
                </a:solidFill>
              </a:rPr>
              <a:t>Professor  and  Head  of Dept  of  Surgery</a:t>
            </a:r>
            <a:endParaRPr lang="en-IN" sz="2400" b="1" dirty="0">
              <a:solidFill>
                <a:srgbClr val="FF0000"/>
              </a:solidFill>
            </a:endParaRPr>
          </a:p>
        </p:txBody>
      </p:sp>
      <p:sp>
        <p:nvSpPr>
          <p:cNvPr id="2" name="Title 1"/>
          <p:cNvSpPr>
            <a:spLocks noGrp="1"/>
          </p:cNvSpPr>
          <p:nvPr>
            <p:ph type="ctrTitle"/>
          </p:nvPr>
        </p:nvSpPr>
        <p:spPr/>
        <p:txBody>
          <a:bodyPr>
            <a:normAutofit/>
          </a:bodyPr>
          <a:lstStyle/>
          <a:p>
            <a:r>
              <a:rPr lang="en-IN" sz="5400" b="1" dirty="0" smtClean="0"/>
              <a:t>VISUAL   ACUITY</a:t>
            </a:r>
            <a:endParaRPr lang="en-IN"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rgbClr val="00B0F0"/>
                </a:solidFill>
              </a:rPr>
              <a:t>DEFINITION</a:t>
            </a:r>
            <a:endParaRPr lang="en-IN" sz="3600" b="1" dirty="0">
              <a:solidFill>
                <a:srgbClr val="00B0F0"/>
              </a:solidFill>
            </a:endParaRPr>
          </a:p>
        </p:txBody>
      </p:sp>
      <p:sp>
        <p:nvSpPr>
          <p:cNvPr id="3" name="Content Placeholder 2"/>
          <p:cNvSpPr>
            <a:spLocks noGrp="1"/>
          </p:cNvSpPr>
          <p:nvPr>
            <p:ph sz="quarter" idx="1"/>
          </p:nvPr>
        </p:nvSpPr>
        <p:spPr/>
        <p:txBody>
          <a:bodyPr/>
          <a:lstStyle/>
          <a:p>
            <a:pPr>
              <a:buNone/>
            </a:pPr>
            <a:r>
              <a:rPr lang="en-IN" b="1" dirty="0" smtClean="0"/>
              <a:t>   </a:t>
            </a:r>
            <a:r>
              <a:rPr lang="en-IN" sz="4000" b="1" dirty="0" smtClean="0">
                <a:solidFill>
                  <a:srgbClr val="002060"/>
                </a:solidFill>
              </a:rPr>
              <a:t>Visual  Acuity  is  defined  as   the  ability  to   distinguish the  shape  of  objects. It  is a retinal  function  concerned  with  the   appreciation  of form  sense.</a:t>
            </a:r>
            <a:endParaRPr lang="en-IN" sz="4000"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B0F0"/>
                </a:solidFill>
              </a:rPr>
              <a:t>TESTING   DISTANCE  VISION</a:t>
            </a:r>
            <a:endParaRPr lang="en-IN" b="1" dirty="0">
              <a:solidFill>
                <a:srgbClr val="00B0F0"/>
              </a:solidFill>
            </a:endParaRPr>
          </a:p>
        </p:txBody>
      </p:sp>
      <p:sp>
        <p:nvSpPr>
          <p:cNvPr id="3" name="Content Placeholder 2"/>
          <p:cNvSpPr>
            <a:spLocks noGrp="1"/>
          </p:cNvSpPr>
          <p:nvPr>
            <p:ph sz="quarter" idx="1"/>
          </p:nvPr>
        </p:nvSpPr>
        <p:spPr/>
        <p:txBody>
          <a:bodyPr>
            <a:normAutofit lnSpcReduction="10000"/>
          </a:bodyPr>
          <a:lstStyle/>
          <a:p>
            <a:pPr algn="just">
              <a:buNone/>
            </a:pPr>
            <a:r>
              <a:rPr lang="en-IN" sz="2800" b="1" dirty="0" smtClean="0"/>
              <a:t>BEDSIDE- In the   absence of charts, it  can  be  assessed roughly  by  counting  fingers  by  standing  at a  distance  of  6m  and  if  the  patient  is  not  able   to   count  fingers  at  6m,examiner  moves  towards  the  patient  reducing  the  distance  between  him  and  the  patient  by  1m   each  time till the  patient  is  able  to  count  the  fingers. Counting  fingers  at  6m  is  roughly  equal  to 6/60(top  most  line)  with  snellen’s  chart</a:t>
            </a:r>
            <a:r>
              <a:rPr lang="en-IN" sz="2800" dirty="0" smtClean="0"/>
              <a:t>.</a:t>
            </a:r>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00B0F0"/>
                </a:solidFill>
              </a:rPr>
              <a:t>VISUAL  ACUITY  CHARTS</a:t>
            </a:r>
            <a:endParaRPr lang="en-IN" sz="4000" b="1" dirty="0">
              <a:solidFill>
                <a:srgbClr val="00B0F0"/>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IN" b="1" dirty="0" smtClean="0"/>
              <a:t>SNELLEN’S  CHART  is  the   commonly  used  chart.</a:t>
            </a:r>
          </a:p>
          <a:p>
            <a:pPr>
              <a:buNone/>
            </a:pPr>
            <a:r>
              <a:rPr lang="en-IN" b="1" dirty="0" smtClean="0"/>
              <a:t>      Snellen’s chart  consists  of  series  of  black   letters  arranged  progressively  decreasing  in  size. The  top  letter   can  be  read   from   a  distance  of  60  m, the  succeeding  lines  can  be   read  from    36,24,18,12,9,6,5  &amp; 4 meters  respectively.</a:t>
            </a:r>
          </a:p>
          <a:p>
            <a:pPr>
              <a:buNone/>
            </a:pPr>
            <a:r>
              <a:rPr lang="en-IN" b="1" dirty="0" smtClean="0"/>
              <a:t>PROCEDURE- </a:t>
            </a:r>
          </a:p>
          <a:p>
            <a:pPr>
              <a:buNone/>
            </a:pPr>
            <a:r>
              <a:rPr lang="en-IN" b="1" dirty="0" smtClean="0"/>
              <a:t>1.Patient  is  seated  at   distance of  6 m  and  the  patient  is  asked  to  read  the  chart  separately  in  each  eye  after  closing  one  eye.</a:t>
            </a:r>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rgbClr val="002060"/>
                </a:solidFill>
              </a:rPr>
              <a:t>PROCEDURE - CONTINUED</a:t>
            </a:r>
            <a:endParaRPr lang="en-IN" sz="3600" b="1" dirty="0">
              <a:solidFill>
                <a:srgbClr val="002060"/>
              </a:solidFill>
            </a:endParaRPr>
          </a:p>
        </p:txBody>
      </p:sp>
      <p:sp>
        <p:nvSpPr>
          <p:cNvPr id="3" name="Content Placeholder 2"/>
          <p:cNvSpPr>
            <a:spLocks noGrp="1"/>
          </p:cNvSpPr>
          <p:nvPr>
            <p:ph sz="quarter" idx="1"/>
          </p:nvPr>
        </p:nvSpPr>
        <p:spPr/>
        <p:txBody>
          <a:bodyPr>
            <a:normAutofit fontScale="92500" lnSpcReduction="20000"/>
          </a:bodyPr>
          <a:lstStyle/>
          <a:p>
            <a:pPr algn="just">
              <a:buNone/>
            </a:pPr>
            <a:r>
              <a:rPr lang="en-IN" b="1" dirty="0" smtClean="0"/>
              <a:t>2.If  the  patient  is  not  able  to  read  the  topmost line  from  6m  he/she  is  asked  to  move  by 1m front till he/she can  see  the  top most line  clearly , then  numerator  becomes 5,4,3,2,1.If  the  patient  cannot read  from  1m  then  check  for:</a:t>
            </a:r>
          </a:p>
          <a:p>
            <a:pPr marL="514350" indent="-514350" algn="just">
              <a:buFont typeface="+mj-lt"/>
              <a:buAutoNum type="alphaLcPeriod"/>
            </a:pPr>
            <a:r>
              <a:rPr lang="en-IN" b="1" dirty="0" smtClean="0"/>
              <a:t>counting fingers at 0.3048m</a:t>
            </a:r>
          </a:p>
          <a:p>
            <a:pPr marL="514350" indent="-514350" algn="just">
              <a:buFont typeface="+mj-lt"/>
              <a:buAutoNum type="alphaLcPeriod"/>
            </a:pPr>
            <a:r>
              <a:rPr lang="en-IN" b="1" dirty="0" smtClean="0"/>
              <a:t>counting  fingers close to face</a:t>
            </a:r>
          </a:p>
          <a:p>
            <a:pPr marL="514350" indent="-514350" algn="just">
              <a:buFont typeface="+mj-lt"/>
              <a:buAutoNum type="alphaLcPeriod"/>
            </a:pPr>
            <a:r>
              <a:rPr lang="en-IN" b="1" dirty="0" smtClean="0"/>
              <a:t>hand  movements</a:t>
            </a:r>
          </a:p>
          <a:p>
            <a:pPr marL="514350" indent="-514350" algn="just">
              <a:buFont typeface="+mj-lt"/>
              <a:buAutoNum type="alphaLcPeriod"/>
            </a:pPr>
            <a:r>
              <a:rPr lang="en-IN" b="1" dirty="0" smtClean="0"/>
              <a:t>perception  of  light  with  projection  of  rays  in                            all   four   quadrants</a:t>
            </a:r>
          </a:p>
          <a:p>
            <a:pPr marL="514350" indent="-514350" algn="just">
              <a:buFont typeface="+mj-lt"/>
              <a:buAutoNum type="alphaLcPeriod"/>
            </a:pPr>
            <a:r>
              <a:rPr lang="en-IN" b="1" dirty="0" smtClean="0"/>
              <a:t>Perception  of  light  negative</a:t>
            </a:r>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b="1" dirty="0" smtClean="0">
                <a:solidFill>
                  <a:srgbClr val="002060"/>
                </a:solidFill>
              </a:rPr>
              <a:t>WHY  6  METERS ?</a:t>
            </a:r>
            <a:endParaRPr lang="en-IN" sz="5400" b="1" dirty="0">
              <a:solidFill>
                <a:srgbClr val="002060"/>
              </a:solidFill>
            </a:endParaRPr>
          </a:p>
        </p:txBody>
      </p:sp>
      <p:sp>
        <p:nvSpPr>
          <p:cNvPr id="3" name="Content Placeholder 2"/>
          <p:cNvSpPr>
            <a:spLocks noGrp="1"/>
          </p:cNvSpPr>
          <p:nvPr>
            <p:ph sz="quarter" idx="1"/>
          </p:nvPr>
        </p:nvSpPr>
        <p:spPr/>
        <p:txBody>
          <a:bodyPr>
            <a:normAutofit/>
          </a:bodyPr>
          <a:lstStyle/>
          <a:p>
            <a:r>
              <a:rPr lang="en-IN" sz="4800" b="1" dirty="0" smtClean="0"/>
              <a:t>At    6 m  the  rays  of  light  are  practically  parallel   and  the  patient   exerts   minimum accommodation.</a:t>
            </a:r>
            <a:endParaRPr lang="en-IN" sz="4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b="1" dirty="0" smtClean="0">
                <a:solidFill>
                  <a:schemeClr val="accent1">
                    <a:lumMod val="75000"/>
                  </a:schemeClr>
                </a:solidFill>
              </a:rPr>
              <a:t>SNELLEN’S  CHART</a:t>
            </a:r>
            <a:endParaRPr lang="en-IN" sz="4400" b="1" dirty="0">
              <a:solidFill>
                <a:schemeClr val="accent1">
                  <a:lumMod val="75000"/>
                </a:schemeClr>
              </a:solidFill>
            </a:endParaRPr>
          </a:p>
        </p:txBody>
      </p:sp>
      <p:sp>
        <p:nvSpPr>
          <p:cNvPr id="3" name="Content Placeholder 2"/>
          <p:cNvSpPr>
            <a:spLocks noGrp="1"/>
          </p:cNvSpPr>
          <p:nvPr>
            <p:ph sz="quarter" idx="1"/>
          </p:nvPr>
        </p:nvSpPr>
        <p:spPr/>
        <p:txBody>
          <a:bodyPr/>
          <a:lstStyle/>
          <a:p>
            <a:pPr>
              <a:buNone/>
            </a:pPr>
            <a:endParaRPr lang="en-IN" dirty="0"/>
          </a:p>
        </p:txBody>
      </p:sp>
      <p:pic>
        <p:nvPicPr>
          <p:cNvPr id="4" name="Picture 3" descr="C:\Users\SUJRGERY\Desktop\panchajani\SNELLENS CHART.png"/>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981200" y="1981199"/>
            <a:ext cx="5257800" cy="39624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b="1" dirty="0" smtClean="0">
                <a:solidFill>
                  <a:srgbClr val="0070C0"/>
                </a:solidFill>
              </a:rPr>
              <a:t> OTHER  CHARTS</a:t>
            </a:r>
            <a:endParaRPr lang="en-IN" sz="5400" b="1" dirty="0">
              <a:solidFill>
                <a:srgbClr val="0070C0"/>
              </a:solidFill>
            </a:endParaRPr>
          </a:p>
        </p:txBody>
      </p:sp>
      <p:sp>
        <p:nvSpPr>
          <p:cNvPr id="3" name="Content Placeholder 2"/>
          <p:cNvSpPr>
            <a:spLocks noGrp="1"/>
          </p:cNvSpPr>
          <p:nvPr>
            <p:ph sz="quarter" idx="1"/>
          </p:nvPr>
        </p:nvSpPr>
        <p:spPr/>
        <p:txBody>
          <a:bodyPr>
            <a:normAutofit/>
          </a:bodyPr>
          <a:lstStyle/>
          <a:p>
            <a:pPr>
              <a:buFont typeface="Arial" pitchFamily="34" charset="0"/>
              <a:buChar char="•"/>
            </a:pPr>
            <a:r>
              <a:rPr lang="en-IN" sz="5400" b="1" dirty="0" smtClean="0"/>
              <a:t>Snellen’s  E  chart</a:t>
            </a:r>
          </a:p>
          <a:p>
            <a:pPr>
              <a:buFont typeface="Arial" pitchFamily="34" charset="0"/>
              <a:buChar char="•"/>
            </a:pPr>
            <a:r>
              <a:rPr lang="en-IN" sz="5400" b="1" dirty="0" smtClean="0"/>
              <a:t>Landolt’s  C chart</a:t>
            </a:r>
          </a:p>
          <a:p>
            <a:pPr>
              <a:buFont typeface="Arial" pitchFamily="34" charset="0"/>
              <a:buChar char="•"/>
            </a:pPr>
            <a:r>
              <a:rPr lang="en-IN" sz="5400" b="1" dirty="0" smtClean="0"/>
              <a:t>Allen’s  picture  chart</a:t>
            </a:r>
          </a:p>
          <a:p>
            <a:pPr>
              <a:buFont typeface="Arial" pitchFamily="34" charset="0"/>
              <a:buChar char="•"/>
            </a:pPr>
            <a:endParaRPr lang="en-IN" sz="5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b="1" dirty="0" smtClean="0">
                <a:solidFill>
                  <a:srgbClr val="0070C0"/>
                </a:solidFill>
              </a:rPr>
              <a:t>TESTING  NEAR  VISION</a:t>
            </a:r>
            <a:endParaRPr lang="en-IN" sz="4800" b="1" dirty="0">
              <a:solidFill>
                <a:srgbClr val="0070C0"/>
              </a:solidFill>
            </a:endParaRPr>
          </a:p>
        </p:txBody>
      </p:sp>
      <p:sp>
        <p:nvSpPr>
          <p:cNvPr id="3" name="Content Placeholder 2"/>
          <p:cNvSpPr>
            <a:spLocks noGrp="1"/>
          </p:cNvSpPr>
          <p:nvPr>
            <p:ph sz="quarter" idx="1"/>
          </p:nvPr>
        </p:nvSpPr>
        <p:spPr/>
        <p:txBody>
          <a:bodyPr>
            <a:normAutofit lnSpcReduction="10000"/>
          </a:bodyPr>
          <a:lstStyle/>
          <a:p>
            <a:pPr algn="just">
              <a:buNone/>
            </a:pPr>
            <a:r>
              <a:rPr lang="en-IN" dirty="0" smtClean="0"/>
              <a:t>   </a:t>
            </a:r>
            <a:r>
              <a:rPr lang="en-IN" b="1" dirty="0" smtClean="0"/>
              <a:t>Near  vision  is  tested  by  near  vision  chart  by  asking  the  patient  to  read  this  from  a  distance of  30cm, the  routine  working  distance   in  each  eye  separately .The  smallest  letters, which  the  person  can   read  is  recorded  as the  near  vision  of  the  person. </a:t>
            </a:r>
            <a:r>
              <a:rPr lang="en-IN" b="1" dirty="0" smtClean="0">
                <a:latin typeface="Aharoni" pitchFamily="2" charset="-79"/>
                <a:cs typeface="Aharoni" pitchFamily="2" charset="-79"/>
              </a:rPr>
              <a:t>Normal  near  vision  is  N6</a:t>
            </a:r>
            <a:r>
              <a:rPr lang="en-IN" b="1" dirty="0" smtClean="0"/>
              <a:t>.</a:t>
            </a:r>
          </a:p>
          <a:p>
            <a:pPr algn="just">
              <a:buNone/>
            </a:pPr>
            <a:r>
              <a:rPr lang="en-IN" b="1" dirty="0" smtClean="0"/>
              <a:t>   NEAR  VISION  CHARTS</a:t>
            </a:r>
          </a:p>
          <a:p>
            <a:pPr algn="just">
              <a:buFont typeface="Arial" pitchFamily="34" charset="0"/>
              <a:buChar char="•"/>
            </a:pPr>
            <a:r>
              <a:rPr lang="en-IN" b="1" dirty="0" smtClean="0"/>
              <a:t>Jaeger  near  vision  chart</a:t>
            </a:r>
          </a:p>
          <a:p>
            <a:pPr algn="just">
              <a:buFont typeface="Arial" pitchFamily="34" charset="0"/>
              <a:buChar char="•"/>
            </a:pPr>
            <a:r>
              <a:rPr lang="en-IN" b="1" dirty="0" smtClean="0"/>
              <a:t>Roman near  vision  chart</a:t>
            </a:r>
          </a:p>
          <a:p>
            <a:pPr algn="just">
              <a:buFont typeface="Arial" pitchFamily="34" charset="0"/>
              <a:buChar char="•"/>
            </a:pPr>
            <a:r>
              <a:rPr lang="en-IN" b="1" dirty="0" err="1" smtClean="0"/>
              <a:t>Snellen’s</a:t>
            </a:r>
            <a:r>
              <a:rPr lang="en-IN" b="1" dirty="0" smtClean="0"/>
              <a:t>  near  vision  chart</a:t>
            </a:r>
            <a:endParaRPr lang="en-IN"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382</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VISUAL   ACUITY</vt:lpstr>
      <vt:lpstr>DEFINITION</vt:lpstr>
      <vt:lpstr>TESTING   DISTANCE  VISION</vt:lpstr>
      <vt:lpstr>VISUAL  ACUITY  CHARTS</vt:lpstr>
      <vt:lpstr>PROCEDURE - CONTINUED</vt:lpstr>
      <vt:lpstr>WHY  6  METERS ?</vt:lpstr>
      <vt:lpstr>SNELLEN’S  CHART</vt:lpstr>
      <vt:lpstr> OTHER  CHARTS</vt:lpstr>
      <vt:lpstr>TESTING  NEAR  VISION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ACUITY</dc:title>
  <dc:creator>DRSANJUDINESH</dc:creator>
  <cp:lastModifiedBy>DRSANJUDINESH</cp:lastModifiedBy>
  <cp:revision>10</cp:revision>
  <dcterms:created xsi:type="dcterms:W3CDTF">2006-08-16T00:00:00Z</dcterms:created>
  <dcterms:modified xsi:type="dcterms:W3CDTF">2019-07-28T23:54:50Z</dcterms:modified>
</cp:coreProperties>
</file>